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ja-JP"/>
            </a:br>
            <a:endParaRPr/>
          </a:p>
        </p:txBody>
      </p:sp>
      <p:sp>
        <p:nvSpPr>
          <p:cNvPr id="94" name="Google Shape;9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6906b151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f6906b1517_1_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46133" y="6196457"/>
            <a:ext cx="2379343" cy="5780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KuGSsCgAULtPgC7U9F2STBQ8pRJXrmMj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360292" y="2126725"/>
            <a:ext cx="7185300" cy="10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ja-JP"/>
              <a:t>古畑病院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329" y="4361602"/>
            <a:ext cx="1942288" cy="194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1780391" y="727966"/>
            <a:ext cx="5283402" cy="92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ja-JP"/>
              <a:t>古畑病院について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6025" y="1873000"/>
            <a:ext cx="87405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8613" lvl="0" marL="2786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古畑病院は渋谷に近い池尻大橋にあり、代官山、表参道、渋谷、中目黒といった人気エリアへのアクセスに優れます。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613" lvl="0" marL="2786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39床の急性期病院で消化器内科、総合内科、整形外科、外科、呼吸器内科、循環器内科、神経内科、リハビリテーション科を標榜しています。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613" lvl="0" marL="2786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病院のまわりには、様々なジャンルの飲食店があります。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613" lvl="0" marL="2786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閑静な住宅街が広がり、治安も良く安心して暮らせる環境です。  </a:t>
            </a:r>
            <a:b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266008" y="4793769"/>
            <a:ext cx="3797700" cy="1276200"/>
          </a:xfrm>
          <a:prstGeom prst="wedgeEllipseCallout">
            <a:avLst>
              <a:gd fmla="val 59999" name="adj1"/>
              <a:gd fmla="val 68401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あのドラマのモデルら</a:t>
            </a:r>
            <a:r>
              <a:rPr b="0" i="0" lang="ja-JP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しいよ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3296856" y="105229"/>
            <a:ext cx="33123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ja-JP"/>
              <a:t>リハビリ室</a:t>
            </a:r>
            <a:endParaRPr/>
          </a:p>
        </p:txBody>
      </p:sp>
      <p:pic>
        <p:nvPicPr>
          <p:cNvPr id="104" name="Google Shape;104;p15" title="無題の動画 ‐ Clipchampで作成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75" y="1085400"/>
            <a:ext cx="8624251" cy="48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2831673" y="214725"/>
            <a:ext cx="38763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ja-JP"/>
              <a:t>スタッフ紹介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43950" y="1219425"/>
            <a:ext cx="85440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ja-JP">
                <a:latin typeface="Arial"/>
                <a:ea typeface="Arial"/>
                <a:cs typeface="Arial"/>
                <a:sym typeface="Arial"/>
              </a:rPr>
              <a:t>PT　8名、OT　1名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 title="IMG_20240826_165157_260.jpg"/>
          <p:cNvPicPr preferRelativeResize="0"/>
          <p:nvPr/>
        </p:nvPicPr>
        <p:blipFill rotWithShape="1">
          <a:blip r:embed="rId3">
            <a:alphaModFix/>
          </a:blip>
          <a:srcRect b="37362" l="20057" r="18509" t="32112"/>
          <a:stretch/>
        </p:blipFill>
        <p:spPr>
          <a:xfrm>
            <a:off x="5490475" y="1215782"/>
            <a:ext cx="3876300" cy="256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title="IMG_20240826_155612_448.jpg"/>
          <p:cNvPicPr preferRelativeResize="0"/>
          <p:nvPr/>
        </p:nvPicPr>
        <p:blipFill rotWithShape="1">
          <a:blip r:embed="rId4">
            <a:alphaModFix/>
          </a:blip>
          <a:srcRect b="37787" l="1392" r="3874" t="18027"/>
          <a:stretch/>
        </p:blipFill>
        <p:spPr>
          <a:xfrm>
            <a:off x="343945" y="2224123"/>
            <a:ext cx="3987906" cy="2480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3153550" y="1281550"/>
            <a:ext cx="2478300" cy="1336800"/>
          </a:xfrm>
          <a:prstGeom prst="wedgeEllipseCallout">
            <a:avLst>
              <a:gd fmla="val -29645" name="adj1"/>
              <a:gd fmla="val 58444" name="adj2"/>
            </a:avLst>
          </a:prstGeom>
          <a:solidFill>
            <a:schemeClr val="l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日々成長中です！</a:t>
            </a:r>
            <a:br>
              <a:rPr lang="ja-JP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ja-JP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ここに就職できて幸せです♡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33900" y="4853250"/>
            <a:ext cx="2430600" cy="1098900"/>
          </a:xfrm>
          <a:prstGeom prst="wedgeEllipseCallout">
            <a:avLst>
              <a:gd fmla="val -12513" name="adj1"/>
              <a:gd fmla="val -8799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>
                <a:latin typeface="Calibri"/>
                <a:ea typeface="Calibri"/>
                <a:cs typeface="Calibri"/>
                <a:sym typeface="Calibri"/>
              </a:rPr>
              <a:t>先生や看</a:t>
            </a:r>
            <a:r>
              <a:rPr lang="ja-JP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護師さんにも相談しやすい環境です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16" title="IMG_20240827_083247_268.jpg"/>
          <p:cNvPicPr preferRelativeResize="0"/>
          <p:nvPr/>
        </p:nvPicPr>
        <p:blipFill rotWithShape="1">
          <a:blip r:embed="rId5">
            <a:alphaModFix/>
          </a:blip>
          <a:srcRect b="32214" l="0" r="11260" t="23024"/>
          <a:stretch/>
        </p:blipFill>
        <p:spPr>
          <a:xfrm>
            <a:off x="4501275" y="3874225"/>
            <a:ext cx="3353526" cy="22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7164275" y="4973450"/>
            <a:ext cx="2652000" cy="1098900"/>
          </a:xfrm>
          <a:prstGeom prst="wedgeEllipseCallout">
            <a:avLst>
              <a:gd fmla="val -45010" name="adj1"/>
              <a:gd fmla="val -60831" name="adj2"/>
            </a:avLst>
          </a:prstGeom>
          <a:solidFill>
            <a:schemeClr val="l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入職して5か月、</a:t>
            </a:r>
            <a:endParaRPr sz="1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楽しく働けています</a:t>
            </a:r>
            <a:endParaRPr sz="1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664550" y="152000"/>
            <a:ext cx="2652000" cy="1023900"/>
          </a:xfrm>
          <a:prstGeom prst="wedgeEllipseCallout">
            <a:avLst>
              <a:gd fmla="val -25416" name="adj1"/>
              <a:gd fmla="val 59767" name="adj2"/>
            </a:avLst>
          </a:prstGeom>
          <a:solidFill>
            <a:schemeClr val="l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>
                <a:latin typeface="Calibri"/>
                <a:ea typeface="Calibri"/>
                <a:cs typeface="Calibri"/>
                <a:sym typeface="Calibri"/>
              </a:rPr>
              <a:t>プライベートの時間も大切にメリハリができました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1051635" y="284651"/>
            <a:ext cx="71847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ja-JP"/>
              <a:t>御校の卒業生からのコメント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898500" y="1508725"/>
            <a:ext cx="83250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762">
                <a:solidFill>
                  <a:srgbClr val="444444"/>
                </a:solidFill>
                <a:highlight>
                  <a:srgbClr val="FFFFFF"/>
                </a:highlight>
              </a:rPr>
              <a:t>         </a:t>
            </a:r>
            <a:r>
              <a:rPr b="1" lang="ja-JP" sz="1862">
                <a:solidFill>
                  <a:srgbClr val="444444"/>
                </a:solidFill>
                <a:highlight>
                  <a:srgbClr val="FFFFFF"/>
                </a:highlight>
              </a:rPr>
              <a:t>2</a:t>
            </a:r>
            <a:r>
              <a:rPr b="1" lang="ja-JP" sz="1862">
                <a:solidFill>
                  <a:srgbClr val="444444"/>
                </a:solidFill>
                <a:highlight>
                  <a:srgbClr val="FFFFFF"/>
                </a:highlight>
              </a:rPr>
              <a:t>024年度新卒入職</a:t>
            </a:r>
            <a:r>
              <a:rPr b="1" i="0" lang="ja-JP" sz="1862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b="1" lang="ja-JP" sz="1862">
                <a:solidFill>
                  <a:srgbClr val="444444"/>
                </a:solidFill>
                <a:highlight>
                  <a:srgbClr val="FFFFFF"/>
                </a:highlight>
              </a:rPr>
              <a:t>清田さん</a:t>
            </a:r>
            <a:endParaRPr b="1" sz="1862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62">
                <a:solidFill>
                  <a:srgbClr val="444444"/>
                </a:solidFill>
                <a:highlight>
                  <a:srgbClr val="FFFFFF"/>
                </a:highlight>
              </a:rPr>
              <a:t>         職種：リハビリテーション科スタッフ理学療法士</a:t>
            </a:r>
            <a:endParaRPr sz="1862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62">
                <a:solidFill>
                  <a:srgbClr val="444444"/>
                </a:solidFill>
                <a:highlight>
                  <a:srgbClr val="FFFFFF"/>
                </a:highlight>
              </a:rPr>
              <a:t>         学歴：日本保健医療大学卒業</a:t>
            </a:r>
            <a:endParaRPr sz="18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2400">
                <a:solidFill>
                  <a:srgbClr val="FF0000"/>
                </a:solidFill>
              </a:rPr>
              <a:t>古畑病院で働く魅力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ja-JP" sz="1900">
                <a:solidFill>
                  <a:schemeClr val="dk1"/>
                </a:solidFill>
              </a:rPr>
              <a:t>総合臨床実習での経験を通じて、スタッフの</a:t>
            </a:r>
            <a:r>
              <a:rPr b="1" lang="ja-JP" sz="1900">
                <a:solidFill>
                  <a:srgbClr val="CC0000"/>
                </a:solidFill>
              </a:rPr>
              <a:t>コミュニケーションとチームワークの良さ</a:t>
            </a:r>
            <a:r>
              <a:rPr lang="ja-JP" sz="1900">
                <a:solidFill>
                  <a:schemeClr val="dk1"/>
                </a:solidFill>
              </a:rPr>
              <a:t>に感動し、「ここで働きたい」と思いました。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ja-JP" sz="1900">
                <a:solidFill>
                  <a:schemeClr val="dk1"/>
                </a:solidFill>
              </a:rPr>
              <a:t>先輩方の</a:t>
            </a:r>
            <a:r>
              <a:rPr lang="ja-JP" sz="1900"/>
              <a:t>温かいサポートで</a:t>
            </a:r>
            <a:r>
              <a:rPr b="1" lang="ja-JP" sz="1900">
                <a:solidFill>
                  <a:srgbClr val="CC0000"/>
                </a:solidFill>
              </a:rPr>
              <a:t>安心して働ける環境</a:t>
            </a:r>
            <a:r>
              <a:rPr lang="ja-JP" sz="1900">
                <a:solidFill>
                  <a:schemeClr val="dk1"/>
                </a:solidFill>
              </a:rPr>
              <a:t>が整っています。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900">
                <a:solidFill>
                  <a:schemeClr val="dk1"/>
                </a:solidFill>
              </a:rPr>
              <a:t>初めての職場でも、</a:t>
            </a:r>
            <a:r>
              <a:rPr b="1" lang="ja-JP" sz="1900">
                <a:solidFill>
                  <a:srgbClr val="CC0000"/>
                </a:solidFill>
              </a:rPr>
              <a:t>不安なく仕事に取り組める場所</a:t>
            </a:r>
            <a:r>
              <a:rPr lang="ja-JP" sz="1900">
                <a:solidFill>
                  <a:schemeClr val="dk1"/>
                </a:solidFill>
              </a:rPr>
              <a:t>です。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2863">
              <a:solidFill>
                <a:srgbClr val="444444"/>
              </a:solidFill>
              <a:highlight>
                <a:schemeClr val="lt1"/>
              </a:highlight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6050" y="483075"/>
            <a:ext cx="1763725" cy="20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2373448" y="128457"/>
            <a:ext cx="51591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ja-JP"/>
              <a:t>新卒スケジュール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600900" y="986875"/>
            <a:ext cx="8704200" cy="5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b="1" lang="ja-JP" sz="1962" u="sng">
                <a:solidFill>
                  <a:srgbClr val="0000FF"/>
                </a:solidFill>
                <a:highlight>
                  <a:srgbClr val="FFFFFF"/>
                </a:highlight>
              </a:rPr>
              <a:t>4月</a:t>
            </a:r>
            <a:endParaRPr b="1" sz="1962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-152005" lvl="0" marL="28377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社会人としての基本的マナーを身につける</a:t>
            </a:r>
            <a:endParaRPr sz="1662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52005" lvl="0" marL="28377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リハビリの業務内容を理解し、指導者の下、入院患者さんのリハビリを行う</a:t>
            </a:r>
            <a:endParaRPr sz="1662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52005" lvl="0" marL="28377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基本的な医療安全・感染対策を身につける</a:t>
            </a:r>
            <a:endParaRPr sz="1662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44467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b="1" lang="ja-JP" sz="1800" u="sng">
                <a:solidFill>
                  <a:srgbClr val="0000FF"/>
                </a:solidFill>
                <a:highlight>
                  <a:srgbClr val="FFFFFF"/>
                </a:highlight>
              </a:rPr>
              <a:t>5月</a:t>
            </a:r>
            <a:endParaRPr b="1" sz="18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-105600" lvl="0" marL="21799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リハビリの基本的動作や介助方法を学ぶ</a:t>
            </a:r>
            <a:endParaRPr sz="1662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105600" lvl="0" marL="21799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指導者の下、多職種と連携をし業務する</a:t>
            </a:r>
            <a:endParaRPr sz="1662">
              <a:latin typeface="Calibri"/>
              <a:ea typeface="Calibri"/>
              <a:cs typeface="Calibri"/>
              <a:sym typeface="Calibri"/>
            </a:endParaRPr>
          </a:p>
          <a:p>
            <a:pPr indent="-144467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b="1" lang="ja-JP" sz="1800" u="sng">
                <a:solidFill>
                  <a:srgbClr val="0000FF"/>
                </a:solidFill>
                <a:highlight>
                  <a:srgbClr val="FFFFFF"/>
                </a:highlight>
              </a:rPr>
              <a:t>7月</a:t>
            </a:r>
            <a:endParaRPr b="1" sz="18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-144467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b="1" lang="ja-JP" sz="1662">
                <a:solidFill>
                  <a:srgbClr val="FF0000"/>
                </a:solidFill>
                <a:highlight>
                  <a:srgbClr val="FFFFFF"/>
                </a:highlight>
              </a:rPr>
              <a:t>    </a:t>
            </a: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指導者の下、外来リハビリ・松葉杖指導を行い、自分でリハビリプログラムを立案できるようになる</a:t>
            </a:r>
            <a:endParaRPr sz="1662">
              <a:latin typeface="Calibri"/>
              <a:ea typeface="Calibri"/>
              <a:cs typeface="Calibri"/>
              <a:sym typeface="Calibri"/>
            </a:endParaRPr>
          </a:p>
          <a:p>
            <a:pPr indent="-144467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b="1" lang="ja-JP" sz="1800" u="sng">
                <a:solidFill>
                  <a:srgbClr val="0000FF"/>
                </a:solidFill>
                <a:highlight>
                  <a:srgbClr val="FFFFFF"/>
                </a:highlight>
              </a:rPr>
              <a:t>9-10月</a:t>
            </a:r>
            <a:endParaRPr b="1" sz="18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-144467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　実施計画書やサマリー等の書類作成し、リハビリ業務を自立してできるようになる</a:t>
            </a:r>
            <a:endParaRPr sz="1662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44467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463"/>
              <a:buNone/>
            </a:pPr>
            <a:r>
              <a:rPr b="1" lang="ja-JP" sz="1800" u="sng">
                <a:solidFill>
                  <a:srgbClr val="0000FF"/>
                </a:solidFill>
                <a:highlight>
                  <a:srgbClr val="FFFFFF"/>
                </a:highlight>
              </a:rPr>
              <a:t>11月～3月</a:t>
            </a:r>
            <a:endParaRPr b="1" sz="18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-105600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患者・家族への自主練習・介助方法の指導ができるようになる</a:t>
            </a:r>
            <a:endParaRPr sz="1662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05600" lvl="0" marL="14446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63"/>
              <a:buChar char="•"/>
            </a:pPr>
            <a:r>
              <a:rPr lang="ja-JP" sz="1662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症例報告会を実施する</a:t>
            </a:r>
            <a:endParaRPr sz="166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 title="20240827_174829~2 (1).jpg"/>
          <p:cNvPicPr preferRelativeResize="0"/>
          <p:nvPr/>
        </p:nvPicPr>
        <p:blipFill rotWithShape="1">
          <a:blip r:embed="rId3">
            <a:alphaModFix/>
          </a:blip>
          <a:srcRect b="-1910" l="0" r="9313" t="1910"/>
          <a:stretch/>
        </p:blipFill>
        <p:spPr>
          <a:xfrm>
            <a:off x="2426675" y="1646363"/>
            <a:ext cx="5052626" cy="42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759075" y="4107475"/>
            <a:ext cx="10635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1366449" y="523400"/>
            <a:ext cx="7503402" cy="463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2025年度　新入職員募集中！</a:t>
            </a:r>
          </a:p>
        </p:txBody>
      </p:sp>
      <p:grpSp>
        <p:nvGrpSpPr>
          <p:cNvPr id="139" name="Google Shape;139;p19"/>
          <p:cNvGrpSpPr/>
          <p:nvPr/>
        </p:nvGrpSpPr>
        <p:grpSpPr>
          <a:xfrm>
            <a:off x="7555750" y="3598500"/>
            <a:ext cx="2193125" cy="2171458"/>
            <a:chOff x="286698" y="3518696"/>
            <a:chExt cx="2101500" cy="2121600"/>
          </a:xfrm>
        </p:grpSpPr>
        <p:sp>
          <p:nvSpPr>
            <p:cNvPr id="140" name="Google Shape;140;p19"/>
            <p:cNvSpPr/>
            <p:nvPr/>
          </p:nvSpPr>
          <p:spPr>
            <a:xfrm>
              <a:off x="286698" y="3518696"/>
              <a:ext cx="2101500" cy="2121600"/>
            </a:xfrm>
            <a:prstGeom prst="flowChartAlternateProcess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sz="112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見学や応募はHP、QRコードからお願いします。</a:t>
              </a:r>
              <a:endParaRPr sz="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7609" y="4107485"/>
              <a:ext cx="1439680" cy="14396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19"/>
          <p:cNvSpPr/>
          <p:nvPr/>
        </p:nvSpPr>
        <p:spPr>
          <a:xfrm>
            <a:off x="747600" y="1555000"/>
            <a:ext cx="1774200" cy="1260900"/>
          </a:xfrm>
          <a:prstGeom prst="wedgeEllipseCallout">
            <a:avLst>
              <a:gd fmla="val 56750" name="adj1"/>
              <a:gd fmla="val 42495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latin typeface="Calibri"/>
                <a:ea typeface="Calibri"/>
                <a:cs typeface="Calibri"/>
                <a:sym typeface="Calibri"/>
              </a:rPr>
              <a:t>病院見学は随時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latin typeface="Calibri"/>
                <a:ea typeface="Calibri"/>
                <a:cs typeface="Calibri"/>
                <a:sym typeface="Calibri"/>
              </a:rPr>
              <a:t>受け付けております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